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107"/>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258" r:id="rId105"/>
    <p:sldId id="257" r:id="rId106"/>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84010"/>
  </p:normalViewPr>
  <p:slideViewPr>
    <p:cSldViewPr snapToGrid="0" snapToObjects="1">
      <p:cViewPr varScale="1">
        <p:scale>
          <a:sx n="93" d="100"/>
          <a:sy n="93"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01.02.2020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book.manning.com/book/unit-testing/chapter-2/ch02"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vebook.manning.com/book/unit-testing/chapter-4/v-3/CH04_FIG_7_trivial_tes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ivebook.manning.com/book/unit-testing/chapter-4/v-3/CH04_FIG_9_idea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ivebook.manning.com/book/unit-testing/chapter-4/v-3/CH04_FIG_10_choic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Moreover, because of the multiplication principle (see the calculation of the value estimate in the previous section), it’s even trickier to keep the balance. You can’t just forgo one of the attributes in order to focus on the others. As I mentioned previously, a test that scores zero in one of the four categories is worthless. Therefore, you have to maximize these attributes in such a way that none of them is diminished too much. Let’s look at some examples of tests that aim at maximizing two out of three attributes at the expense of the third and, as a result, have a value that’s close to zero.</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94</a:t>
            </a:fld>
            <a:endParaRPr lang="ro-RO"/>
          </a:p>
        </p:txBody>
      </p:sp>
    </p:spTree>
    <p:extLst>
      <p:ext uri="{BB962C8B-B14F-4D97-AF65-F5344CB8AC3E}">
        <p14:creationId xmlns:p14="http://schemas.microsoft.com/office/powerpoint/2010/main" val="215745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example is end-to-end tests. As you may remember from </a:t>
            </a:r>
            <a:r>
              <a:rPr lang="en-GB" sz="1200" b="0" i="0" u="sng" kern="1200" dirty="0">
                <a:solidFill>
                  <a:schemeClr val="tx1"/>
                </a:solidFill>
                <a:effectLst/>
                <a:latin typeface="+mn-lt"/>
                <a:ea typeface="+mn-ea"/>
                <a:cs typeface="+mn-cs"/>
                <a:hlinkClick r:id="rId3"/>
              </a:rPr>
              <a:t>chapter 2</a:t>
            </a:r>
            <a:r>
              <a:rPr lang="en-GB" sz="1200" b="0" i="0" kern="1200" dirty="0">
                <a:solidFill>
                  <a:schemeClr val="tx1"/>
                </a:solidFill>
                <a:effectLst/>
                <a:latin typeface="+mn-lt"/>
                <a:ea typeface="+mn-ea"/>
                <a:cs typeface="+mn-cs"/>
              </a:rPr>
              <a:t>, end-to-end tests look at the system from the end user’s perspective. They normally go through all of the system’s components, including the UI, database, and external applications.</a:t>
            </a:r>
          </a:p>
          <a:p>
            <a:r>
              <a:rPr lang="en-GB" sz="1200" b="0" i="0" kern="1200" dirty="0">
                <a:solidFill>
                  <a:schemeClr val="tx1"/>
                </a:solidFill>
                <a:effectLst/>
                <a:latin typeface="+mn-lt"/>
                <a:ea typeface="+mn-ea"/>
                <a:cs typeface="+mn-cs"/>
              </a:rPr>
              <a:t>Since end-to-end tests exercise a lot of code, they provide the best protection against regressions. In fact, of all types of tests, end-to-end tests exercise the most code—both your code and the code you didn’t write but use in the project, such as external libraries, frameworks, and third-party applications.</a:t>
            </a:r>
          </a:p>
          <a:p>
            <a:r>
              <a:rPr lang="en-GB" sz="1200" b="0" i="0" kern="1200" dirty="0">
                <a:solidFill>
                  <a:schemeClr val="tx1"/>
                </a:solidFill>
                <a:effectLst/>
                <a:latin typeface="+mn-lt"/>
                <a:ea typeface="+mn-ea"/>
                <a:cs typeface="+mn-cs"/>
              </a:rPr>
              <a:t>End-to-end tests are also immune to false positives and thus have a good resistance to refactoring. A refactoring, if done correctly, doesn’t change the system’s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therefore doesn’t affect the end-to-end tests. That’s another advantage of such tests: they don’t impose any particular implementation. The only thing end-to-end tests look at is how a feature behaves from the end user’s point of view. They are as removed from implementation details as tests could possibly be.</a:t>
            </a:r>
          </a:p>
          <a:p>
            <a:r>
              <a:rPr lang="en-GB" sz="1200" b="0" i="0" kern="1200" dirty="0">
                <a:solidFill>
                  <a:schemeClr val="tx1"/>
                </a:solidFill>
                <a:effectLst/>
                <a:latin typeface="+mn-lt"/>
                <a:ea typeface="+mn-ea"/>
                <a:cs typeface="+mn-cs"/>
              </a:rPr>
              <a:t>However, despite these benefits, end-to-end tests have a major drawback: they are slow. Any system that relies solely on such tests would have a hard time getting rapid feedback. And that is a deal-breaker for many development teams. This is why it’s pretty much impossible to cover your code base with only end-to-end tests.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95</a:t>
            </a:fld>
            <a:endParaRPr lang="ro-RO"/>
          </a:p>
        </p:txBody>
      </p:sp>
    </p:spTree>
    <p:extLst>
      <p:ext uri="{BB962C8B-B14F-4D97-AF65-F5344CB8AC3E}">
        <p14:creationId xmlns:p14="http://schemas.microsoft.com/office/powerpoint/2010/main" val="300018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Unlike end-to-end tests, trivial tests do provide fast feedback — they run very quickly. They also have a fairly low chance of producing a false positive, so they have good resistance to refactoring. Trivial tests are unlikely to reveal any regressions, though, because there’s not much room for a mistake in the underlying code.</a:t>
            </a:r>
          </a:p>
          <a:p>
            <a:r>
              <a:rPr lang="en-US" sz="1200" b="0" i="0" kern="1200" dirty="0">
                <a:solidFill>
                  <a:schemeClr val="tx1"/>
                </a:solidFill>
                <a:effectLst/>
                <a:latin typeface="+mn-lt"/>
                <a:ea typeface="+mn-ea"/>
                <a:cs typeface="+mn-cs"/>
              </a:rPr>
              <a:t>Trivial tests taken to an extreme result in </a:t>
            </a:r>
            <a:r>
              <a:rPr lang="en-US" sz="1200" b="0" i="1" kern="1200" dirty="0">
                <a:solidFill>
                  <a:schemeClr val="tx1"/>
                </a:solidFill>
                <a:effectLst/>
                <a:latin typeface="+mn-lt"/>
                <a:ea typeface="+mn-ea"/>
                <a:cs typeface="+mn-cs"/>
              </a:rPr>
              <a:t>tautology</a:t>
            </a:r>
            <a:r>
              <a:rPr lang="en-US" sz="1200" b="0" i="0" kern="1200" dirty="0">
                <a:solidFill>
                  <a:schemeClr val="tx1"/>
                </a:solidFill>
                <a:effectLst/>
                <a:latin typeface="+mn-lt"/>
                <a:ea typeface="+mn-ea"/>
                <a:cs typeface="+mn-cs"/>
              </a:rPr>
              <a:t> tests. They don’t test anything because they are set up in such a way that they always pass or contain semantically meaningless assertions.</a:t>
            </a:r>
          </a:p>
          <a:p>
            <a:r>
              <a:rPr lang="en-US" sz="1200" b="0" i="0" kern="1200" dirty="0">
                <a:solidFill>
                  <a:schemeClr val="tx1"/>
                </a:solidFill>
                <a:effectLst/>
                <a:latin typeface="+mn-lt"/>
                <a:ea typeface="+mn-ea"/>
                <a:cs typeface="+mn-cs"/>
              </a:rPr>
              <a:t>Figure </a:t>
            </a:r>
            <a:r>
              <a:rPr lang="en-US" sz="1200" b="0" i="0" u="sng" kern="1200" dirty="0">
                <a:solidFill>
                  <a:schemeClr val="tx1"/>
                </a:solidFill>
                <a:effectLst/>
                <a:latin typeface="+mn-lt"/>
                <a:ea typeface="+mn-ea"/>
                <a:cs typeface="+mn-cs"/>
                <a:hlinkClick r:id="rId3" tooltip="Figure 4.7. Trivial tests have good resistance to refactoring, and they provide fast feedback, but such tests don’t protect you from regressions."/>
              </a:rPr>
              <a:t>4.7</a:t>
            </a:r>
            <a:r>
              <a:rPr lang="en-US" sz="1200" b="0" i="0" kern="1200" dirty="0">
                <a:solidFill>
                  <a:schemeClr val="tx1"/>
                </a:solidFill>
                <a:effectLst/>
                <a:latin typeface="+mn-lt"/>
                <a:ea typeface="+mn-ea"/>
                <a:cs typeface="+mn-cs"/>
              </a:rPr>
              <a:t> shows where trivial tests stand. They have good resistance to refactoring and provide fast feedback, but they don’t protect you from regressions.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4.7. Trivial tests have good resistance to refactoring, and they provide fast feedback, but such tests don’t protect you from regressions.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96</a:t>
            </a:fld>
            <a:endParaRPr lang="ro-RO"/>
          </a:p>
        </p:txBody>
      </p:sp>
    </p:spTree>
    <p:extLst>
      <p:ext uri="{BB962C8B-B14F-4D97-AF65-F5344CB8AC3E}">
        <p14:creationId xmlns:p14="http://schemas.microsoft.com/office/powerpoint/2010/main" val="3665891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it’s pretty easy to write a test that runs fast and has a good chance of catching a regression but does so with a lot of false positives. Such a test is called a </a:t>
            </a:r>
            <a:r>
              <a:rPr lang="en-US" sz="1200" b="0" i="1" kern="1200" dirty="0">
                <a:solidFill>
                  <a:schemeClr val="tx1"/>
                </a:solidFill>
                <a:effectLst/>
                <a:latin typeface="+mn-lt"/>
                <a:ea typeface="+mn-ea"/>
                <a:cs typeface="+mn-cs"/>
              </a:rPr>
              <a:t>brittle test</a:t>
            </a:r>
            <a:r>
              <a:rPr lang="en-US" sz="1200" b="0" i="0" kern="1200" dirty="0">
                <a:solidFill>
                  <a:schemeClr val="tx1"/>
                </a:solidFill>
                <a:effectLst/>
                <a:latin typeface="+mn-lt"/>
                <a:ea typeface="+mn-ea"/>
                <a:cs typeface="+mn-cs"/>
              </a:rPr>
              <a:t>: it can’t withstand a refactoring and will turn red regardless of whether the underlying functionality is broken.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97</a:t>
            </a:fld>
            <a:endParaRPr lang="ro-RO"/>
          </a:p>
        </p:txBody>
      </p:sp>
    </p:spTree>
    <p:extLst>
      <p:ext uri="{BB962C8B-B14F-4D97-AF65-F5344CB8AC3E}">
        <p14:creationId xmlns:p14="http://schemas.microsoft.com/office/powerpoint/2010/main" val="1968227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three attributes of a good unit test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mutually exclusive. While it’s quite easy to come up with a test that maximizes two out of these three attributes, you can only do that at the expense of the third. Still, such a test would have a close-to-zero value due to the multiplication rule. Unfortunately, it’s impossible to create an ideal test that has a perfect score in all three attributes (figure </a:t>
            </a:r>
            <a:r>
              <a:rPr lang="en-US" sz="1200" b="0" i="0" u="sng" kern="1200" dirty="0">
                <a:solidFill>
                  <a:schemeClr val="tx1"/>
                </a:solidFill>
                <a:effectLst/>
                <a:latin typeface="+mn-lt"/>
                <a:ea typeface="+mn-ea"/>
                <a:cs typeface="+mn-cs"/>
                <a:hlinkClick r:id="rId3" tooltip="Figure 4.9. It’s impossible to create an ideal test that would have a perfect score in all three attributes."/>
              </a:rPr>
              <a:t>4.9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98</a:t>
            </a:fld>
            <a:endParaRPr lang="ro-RO"/>
          </a:p>
        </p:txBody>
      </p:sp>
    </p:spTree>
    <p:extLst>
      <p:ext uri="{BB962C8B-B14F-4D97-AF65-F5344CB8AC3E}">
        <p14:creationId xmlns:p14="http://schemas.microsoft.com/office/powerpoint/2010/main" val="284061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hard to keep a balance between the attributes of a good test. A test can’t have the maximum score in each of the first three categories, and you also have to keep an eye on the maintainability aspect so the test remains reasonably short and simple. Therefore, you have to make trade-offs. Moreover, you should make those trade-offs in such a way that no particular attribute turns to zero. The sacrifices have to be partial and strategic.</a:t>
            </a:r>
          </a:p>
          <a:p>
            <a:r>
              <a:rPr lang="en-US" sz="1200" b="0" i="0" kern="1200" dirty="0">
                <a:solidFill>
                  <a:schemeClr val="tx1"/>
                </a:solidFill>
                <a:effectLst/>
                <a:latin typeface="+mn-lt"/>
                <a:ea typeface="+mn-ea"/>
                <a:cs typeface="+mn-cs"/>
              </a:rPr>
              <a:t>What should those sacrifices look like? Because of the mutual exclusiveness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may think that the best strategy is to concede a little bit of each: just enough to make room for all three attributes.</a:t>
            </a:r>
          </a:p>
          <a:p>
            <a:r>
              <a:rPr lang="en-US" sz="1200" b="0" i="0" kern="1200" dirty="0">
                <a:solidFill>
                  <a:schemeClr val="tx1"/>
                </a:solidFill>
                <a:effectLst/>
                <a:latin typeface="+mn-lt"/>
                <a:ea typeface="+mn-ea"/>
                <a:cs typeface="+mn-cs"/>
              </a:rPr>
              <a:t>In reality, though,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You should aim at gaining as much of it as you can, provided that your tests remain reasonably quick and you don’t resort to the exclusive use of end-to-end tests. The trade-off, then, comes down to the choice between how good your tests are at pointing out bugs and how fast they do that: that is,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can view this choice as a slider that can be freely moved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The more you gain in one attribute, the more you lose on the other (see figure </a:t>
            </a:r>
            <a:r>
              <a:rPr lang="en-US" sz="1200" b="0" i="0" u="sng" kern="1200" dirty="0">
                <a:solidFill>
                  <a:schemeClr val="tx1"/>
                </a:solidFill>
                <a:effectLst/>
                <a:latin typeface="+mn-lt"/>
                <a:ea typeface="+mn-ea"/>
                <a:cs typeface="+mn-cs"/>
                <a:hlinkClick r:id="rId3" tooltip="Figure 4.10. The best tests exhibit maximum maintainability and resistance to refactoring; always try to max out these two attributes. The trade-off comes down to the choice between protection against regressions and fast feedback."/>
              </a:rPr>
              <a:t>4.10</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reason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is that whether a test possesses this attribute is mostly a binary choice: the test either has resistance to refactoring or it doesn’t. There are almost no intermediate stages in between. Thus you can’t concede just a little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you’ll have to lose it all. On the other hand, the metrics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more malleable. You will see in the next section what kind of trade-offs are possible when you choose one over the other.</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99</a:t>
            </a:fld>
            <a:endParaRPr lang="ro-RO"/>
          </a:p>
        </p:txBody>
      </p:sp>
    </p:spTree>
    <p:extLst>
      <p:ext uri="{BB962C8B-B14F-4D97-AF65-F5344CB8AC3E}">
        <p14:creationId xmlns:p14="http://schemas.microsoft.com/office/powerpoint/2010/main" val="2677002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trade-off between the first three attributes of a good unit test is similar to the CAP theorem. The CAP theorem states that it is impossible for a distributed data store to simultaneously provide more than two of the following three guarantees: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100</a:t>
            </a:fld>
            <a:endParaRPr lang="ro-RO"/>
          </a:p>
        </p:txBody>
      </p:sp>
    </p:spTree>
    <p:extLst>
      <p:ext uri="{BB962C8B-B14F-4D97-AF65-F5344CB8AC3E}">
        <p14:creationId xmlns:p14="http://schemas.microsoft.com/office/powerpoint/2010/main" val="3967852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tests in the pyramid make different choices in the trade-off between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Tests in higher pyramid layers favor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while lower layers emphasize execution speed </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102</a:t>
            </a:fld>
            <a:endParaRPr lang="ro-RO"/>
          </a:p>
        </p:txBody>
      </p:sp>
    </p:spTree>
    <p:extLst>
      <p:ext uri="{BB962C8B-B14F-4D97-AF65-F5344CB8AC3E}">
        <p14:creationId xmlns:p14="http://schemas.microsoft.com/office/powerpoint/2010/main" val="1556604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01.02.2020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01.02.2020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D5B-C540-4C46-8788-2A85CBFC1889}"/>
              </a:ext>
            </a:extLst>
          </p:cNvPr>
          <p:cNvSpPr>
            <a:spLocks noGrp="1"/>
          </p:cNvSpPr>
          <p:nvPr>
            <p:ph type="title"/>
          </p:nvPr>
        </p:nvSpPr>
        <p:spPr/>
        <p:txBody>
          <a:bodyPr/>
          <a:lstStyle/>
          <a:p>
            <a:r>
              <a:rPr lang="en-US" b="1" cap="all" dirty="0"/>
              <a:t>THE CAP THEOREM</a:t>
            </a:r>
            <a:endParaRPr lang="en-US" dirty="0"/>
          </a:p>
        </p:txBody>
      </p:sp>
      <p:sp>
        <p:nvSpPr>
          <p:cNvPr id="3" name="Content Placeholder 2">
            <a:extLst>
              <a:ext uri="{FF2B5EF4-FFF2-40B4-BE49-F238E27FC236}">
                <a16:creationId xmlns:a16="http://schemas.microsoft.com/office/drawing/2014/main" id="{37735D6B-6B70-466B-BC8A-267622AC1187}"/>
              </a:ext>
            </a:extLst>
          </p:cNvPr>
          <p:cNvSpPr>
            <a:spLocks noGrp="1"/>
          </p:cNvSpPr>
          <p:nvPr>
            <p:ph idx="1"/>
          </p:nvPr>
        </p:nvSpPr>
        <p:spPr/>
        <p:txBody>
          <a:bodyPr/>
          <a:lstStyle/>
          <a:p>
            <a:r>
              <a:rPr lang="en-US" i="1" dirty="0"/>
              <a:t>Consistency</a:t>
            </a:r>
            <a:r>
              <a:rPr lang="en-US" dirty="0"/>
              <a:t>, which means every read receives the most recent write or an error.</a:t>
            </a:r>
            <a:br>
              <a:rPr lang="en-US" dirty="0"/>
            </a:br>
            <a:endParaRPr lang="en-US" dirty="0"/>
          </a:p>
          <a:p>
            <a:r>
              <a:rPr lang="en-US" i="1" dirty="0"/>
              <a:t>Availability</a:t>
            </a:r>
            <a:r>
              <a:rPr lang="en-US" dirty="0"/>
              <a:t>, which means every request receives a response (apart from outages that affect all nodes in the system).</a:t>
            </a:r>
            <a:br>
              <a:rPr lang="en-US" dirty="0"/>
            </a:br>
            <a:endParaRPr lang="en-US" dirty="0"/>
          </a:p>
          <a:p>
            <a:r>
              <a:rPr lang="en-US" i="1" dirty="0"/>
              <a:t>Partition tolerance</a:t>
            </a:r>
            <a:r>
              <a:rPr lang="en-US" dirty="0"/>
              <a:t>, which means the system continues to operate despite network partitioning (losing connection between network nodes).</a:t>
            </a:r>
          </a:p>
          <a:p>
            <a:endParaRPr lang="en-US" dirty="0"/>
          </a:p>
        </p:txBody>
      </p:sp>
    </p:spTree>
    <p:extLst>
      <p:ext uri="{BB962C8B-B14F-4D97-AF65-F5344CB8AC3E}">
        <p14:creationId xmlns:p14="http://schemas.microsoft.com/office/powerpoint/2010/main" val="19853656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8ACF-9D2C-467D-AE1F-09251A5D0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7A8EC-AD7E-4F7E-A141-F75C955B4E9D}"/>
              </a:ext>
            </a:extLst>
          </p:cNvPr>
          <p:cNvSpPr>
            <a:spLocks noGrp="1"/>
          </p:cNvSpPr>
          <p:nvPr>
            <p:ph idx="1"/>
          </p:nvPr>
        </p:nvSpPr>
        <p:spPr/>
        <p:txBody>
          <a:bodyPr>
            <a:normAutofit fontScale="77500" lnSpcReduction="20000"/>
          </a:bodyPr>
          <a:lstStyle/>
          <a:p>
            <a:r>
              <a:rPr lang="en-US" dirty="0"/>
              <a:t>The similarity is two-fold:</a:t>
            </a:r>
          </a:p>
          <a:p>
            <a:r>
              <a:rPr lang="en-US" dirty="0"/>
              <a:t>First, there is the </a:t>
            </a:r>
            <a:r>
              <a:rPr lang="en-US" i="1" dirty="0"/>
              <a:t>two-out-of-three</a:t>
            </a:r>
            <a:r>
              <a:rPr lang="en-US" dirty="0"/>
              <a:t> trade-off.</a:t>
            </a:r>
            <a:br>
              <a:rPr lang="en-US" dirty="0"/>
            </a:br>
            <a:endParaRPr lang="en-US" dirty="0"/>
          </a:p>
          <a:p>
            <a:r>
              <a:rPr lang="en-US" dirty="0"/>
              <a:t>Second, the </a:t>
            </a:r>
            <a:r>
              <a:rPr lang="en-US" i="1" dirty="0"/>
              <a:t>partition tolerance</a:t>
            </a:r>
            <a:r>
              <a:rPr lang="en-US" dirty="0"/>
              <a:t> component in large-scale distributed systems is also non-negotiable. A large application such as, for example, the Amazon website can’t operate on a single machine. The option of preferring </a:t>
            </a:r>
            <a:r>
              <a:rPr lang="en-US" i="1" dirty="0"/>
              <a:t>consistency</a:t>
            </a:r>
            <a:r>
              <a:rPr lang="en-US" dirty="0"/>
              <a:t> and </a:t>
            </a:r>
            <a:r>
              <a:rPr lang="en-US" i="1" dirty="0"/>
              <a:t>availability</a:t>
            </a:r>
            <a:r>
              <a:rPr lang="en-US" dirty="0"/>
              <a:t> at the expense of </a:t>
            </a:r>
            <a:r>
              <a:rPr lang="en-US" i="1" dirty="0"/>
              <a:t>partition tolerance</a:t>
            </a:r>
            <a:r>
              <a:rPr lang="en-US" dirty="0"/>
              <a:t> simply isn’t on the table — Amazon has too much data to store on a single server, however big that server is.</a:t>
            </a:r>
            <a:br>
              <a:rPr lang="en-US" dirty="0"/>
            </a:br>
            <a:endParaRPr lang="en-US" dirty="0"/>
          </a:p>
          <a:p>
            <a:r>
              <a:rPr lang="en-US" dirty="0"/>
              <a:t>The choice, then, also boils down to a trade-off between </a:t>
            </a:r>
            <a:r>
              <a:rPr lang="en-US" i="1" dirty="0"/>
              <a:t>consistency</a:t>
            </a:r>
            <a:r>
              <a:rPr lang="en-US" dirty="0"/>
              <a:t> and </a:t>
            </a:r>
            <a:r>
              <a:rPr lang="en-US" i="1" dirty="0"/>
              <a:t>availability</a:t>
            </a:r>
            <a:r>
              <a:rPr lang="en-US" dirty="0"/>
              <a:t>. In some parts of the system, it’s preferable to concede a little consistency to gain more availability. For example, when displaying a product catalog, it’s generally fine if some parts of the catalog are out of date. </a:t>
            </a:r>
            <a:r>
              <a:rPr lang="en-US" i="1" dirty="0"/>
              <a:t>Availability</a:t>
            </a:r>
            <a:r>
              <a:rPr lang="en-US" dirty="0"/>
              <a:t> is of higher priority in this scenario. On the other hand, when updating a product description, </a:t>
            </a:r>
            <a:r>
              <a:rPr lang="en-US" i="1" dirty="0"/>
              <a:t>consistency</a:t>
            </a:r>
            <a:r>
              <a:rPr lang="en-US" dirty="0"/>
              <a:t> is more important than </a:t>
            </a:r>
            <a:r>
              <a:rPr lang="en-US" i="1" dirty="0"/>
              <a:t>availability</a:t>
            </a:r>
            <a:r>
              <a:rPr lang="en-US" dirty="0"/>
              <a:t>: network nodes must have a consensus on what the most recent version of that description is, in order to avoid merge conflicts.</a:t>
            </a:r>
          </a:p>
          <a:p>
            <a:endParaRPr lang="en-US" dirty="0"/>
          </a:p>
        </p:txBody>
      </p:sp>
    </p:spTree>
    <p:extLst>
      <p:ext uri="{BB962C8B-B14F-4D97-AF65-F5344CB8AC3E}">
        <p14:creationId xmlns:p14="http://schemas.microsoft.com/office/powerpoint/2010/main" val="127675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92D9-4D89-4EDC-A2A8-B707F6FA90C8}"/>
              </a:ext>
            </a:extLst>
          </p:cNvPr>
          <p:cNvSpPr>
            <a:spLocks noGrp="1"/>
          </p:cNvSpPr>
          <p:nvPr>
            <p:ph type="title"/>
          </p:nvPr>
        </p:nvSpPr>
        <p:spPr/>
        <p:txBody>
          <a:bodyPr/>
          <a:lstStyle/>
          <a:p>
            <a:r>
              <a:rPr lang="en-US" b="1" dirty="0"/>
              <a:t>Test Pyramid</a:t>
            </a:r>
            <a:endParaRPr lang="en-US" dirty="0"/>
          </a:p>
        </p:txBody>
      </p:sp>
      <p:pic>
        <p:nvPicPr>
          <p:cNvPr id="6146" name="Picture 2" descr="CH04 FIG 11 test pyramid">
            <a:extLst>
              <a:ext uri="{FF2B5EF4-FFF2-40B4-BE49-F238E27FC236}">
                <a16:creationId xmlns:a16="http://schemas.microsoft.com/office/drawing/2014/main" id="{6C69BCBE-7A74-4A21-A8AD-FAA0B7C91A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57445" y="2581871"/>
            <a:ext cx="3477110" cy="283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95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9BD99-56BF-464C-A075-677F03CF3AA5}"/>
              </a:ext>
            </a:extLst>
          </p:cNvPr>
          <p:cNvSpPr>
            <a:spLocks noGrp="1"/>
          </p:cNvSpPr>
          <p:nvPr>
            <p:ph idx="1"/>
          </p:nvPr>
        </p:nvSpPr>
        <p:spPr>
          <a:xfrm>
            <a:off x="838200" y="246580"/>
            <a:ext cx="10515600" cy="5930383"/>
          </a:xfrm>
        </p:spPr>
        <p:txBody>
          <a:bodyPr/>
          <a:lstStyle/>
          <a:p>
            <a:r>
              <a:rPr lang="en-US" b="1" dirty="0"/>
              <a:t>Different types of tests in the pyramid make different choices between fast feedback and protection against regressions. End-to-end tests favor protection against regressions, unit tests emphasize fast feedback, and integration tests lie in the middle.</a:t>
            </a:r>
          </a:p>
          <a:p>
            <a:br>
              <a:rPr lang="en-US" dirty="0"/>
            </a:br>
            <a:endParaRPr lang="en-US" dirty="0"/>
          </a:p>
        </p:txBody>
      </p:sp>
      <p:pic>
        <p:nvPicPr>
          <p:cNvPr id="7170" name="Picture 2" descr="CH04 FIG 12 pyramid choice">
            <a:extLst>
              <a:ext uri="{FF2B5EF4-FFF2-40B4-BE49-F238E27FC236}">
                <a16:creationId xmlns:a16="http://schemas.microsoft.com/office/drawing/2014/main" id="{4E2C2C88-B6B4-4C4D-9071-E8A75C158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289" y="2398535"/>
            <a:ext cx="59245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51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dirty="0"/>
              <a:t>The third and fourth pillars: Fast feedback and maintainability</a:t>
            </a:r>
            <a:endParaRPr lang="en-RO" dirty="0"/>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normAutofit fontScale="70000" lnSpcReduction="20000"/>
          </a:bodyPr>
          <a:lstStyle/>
          <a:p>
            <a:r>
              <a:rPr lang="en-GB" dirty="0"/>
              <a:t>With tests that run quickly, you can drastically shorten the feedback loop, to the point where the tests begin to warn you about bugs as soon as you break the code, thus reducing the cost of fixing those bugs almost to zero. On the other hand, slow tests delay the feedback and potentially prolong the period during which the bugs remain unnoticed, thus increasing the cost of fixing them. That’s because slow tests discourage you from running them often, and therefore lead to wasting more time moving in a wrong direction.</a:t>
            </a:r>
          </a:p>
          <a:p>
            <a:r>
              <a:rPr lang="en-GB" dirty="0"/>
              <a:t>Finally, the fourth pillar of good units tests, the maintainability metric, evaluates maintenance costs. This metric consists of two major components:</a:t>
            </a:r>
          </a:p>
          <a:p>
            <a:r>
              <a:rPr lang="en-GB" i="1" dirty="0"/>
              <a:t>How hard it is to understand the test—</a:t>
            </a:r>
            <a:r>
              <a:rPr lang="en-GB" dirty="0"/>
              <a:t> This component is related to the size of the test. The fewer lines of code in the test, the more readable the test is. It’s also easier to change a small test when needed. Of course, that’s assuming you don’t try to compress the test code artificially just to reduce the line count. The quality of the test code matters as much as the production code. Don’t cut corners when writing tests; treat the test code as a first-class citizen.</a:t>
            </a:r>
          </a:p>
          <a:p>
            <a:r>
              <a:rPr lang="en-GB" i="1" dirty="0"/>
              <a:t>How hard it is to run the test—</a:t>
            </a:r>
            <a:r>
              <a:rPr lang="en-GB" dirty="0"/>
              <a:t> If the test works with out-of-process dependencies, you have to spend time keeping those dependencies operational: reboot the database server, resolve network connectivity issues, and so on.</a:t>
            </a:r>
          </a:p>
          <a:p>
            <a:endParaRPr lang="en-RO" dirty="0"/>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C205-2749-2E49-B164-B6B8E3444228}"/>
              </a:ext>
            </a:extLst>
          </p:cNvPr>
          <p:cNvSpPr>
            <a:spLocks noGrp="1"/>
          </p:cNvSpPr>
          <p:nvPr>
            <p:ph type="title"/>
          </p:nvPr>
        </p:nvSpPr>
        <p:spPr/>
        <p:txBody>
          <a:bodyPr/>
          <a:lstStyle/>
          <a:p>
            <a:r>
              <a:rPr lang="en-GB" b="1" dirty="0"/>
              <a:t>Is it possible to create an ideal test?</a:t>
            </a:r>
            <a:endParaRPr lang="en-RO" dirty="0"/>
          </a:p>
        </p:txBody>
      </p:sp>
      <p:sp>
        <p:nvSpPr>
          <p:cNvPr id="3" name="Content Placeholder 2">
            <a:extLst>
              <a:ext uri="{FF2B5EF4-FFF2-40B4-BE49-F238E27FC236}">
                <a16:creationId xmlns:a16="http://schemas.microsoft.com/office/drawing/2014/main" id="{81463427-6955-0540-9335-F575EA7D0DDF}"/>
              </a:ext>
            </a:extLst>
          </p:cNvPr>
          <p:cNvSpPr>
            <a:spLocks noGrp="1"/>
          </p:cNvSpPr>
          <p:nvPr>
            <p:ph idx="1"/>
          </p:nvPr>
        </p:nvSpPr>
        <p:spPr/>
        <p:txBody>
          <a:bodyPr/>
          <a:lstStyle/>
          <a:p>
            <a:r>
              <a:rPr lang="en-GB" dirty="0"/>
              <a:t>Unfortunately, it’s impossible to create such an ideal test. The reason is that the first three attributes—</a:t>
            </a:r>
            <a:r>
              <a:rPr lang="en-GB" i="1" dirty="0"/>
              <a:t>protection against regressions</a:t>
            </a:r>
            <a:r>
              <a:rPr lang="en-GB" dirty="0"/>
              <a:t>, </a:t>
            </a:r>
            <a:r>
              <a:rPr lang="en-GB" i="1" dirty="0"/>
              <a:t>resistance to refactoring</a:t>
            </a:r>
            <a:r>
              <a:rPr lang="en-GB" dirty="0"/>
              <a:t>, and </a:t>
            </a:r>
            <a:r>
              <a:rPr lang="en-GB" i="1" dirty="0"/>
              <a:t>fast feedback</a:t>
            </a:r>
            <a:r>
              <a:rPr lang="en-GB" dirty="0"/>
              <a:t>—are mutually exclusive. It’s impossible to maximize them all: you have to sacrifice one of the three in order to max out the remaining two.</a:t>
            </a:r>
            <a:endParaRPr lang="en-RO" dirty="0"/>
          </a:p>
        </p:txBody>
      </p:sp>
    </p:spTree>
    <p:extLst>
      <p:ext uri="{BB962C8B-B14F-4D97-AF65-F5344CB8AC3E}">
        <p14:creationId xmlns:p14="http://schemas.microsoft.com/office/powerpoint/2010/main" val="328793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3FF0-8AE0-6C46-AA79-A05ECF61D68C}"/>
              </a:ext>
            </a:extLst>
          </p:cNvPr>
          <p:cNvSpPr>
            <a:spLocks noGrp="1"/>
          </p:cNvSpPr>
          <p:nvPr>
            <p:ph type="title"/>
          </p:nvPr>
        </p:nvSpPr>
        <p:spPr/>
        <p:txBody>
          <a:bodyPr/>
          <a:lstStyle/>
          <a:p>
            <a:r>
              <a:rPr lang="en-GB" b="1" dirty="0"/>
              <a:t>Extreme case #1: End-to-end tests</a:t>
            </a:r>
            <a:endParaRPr lang="en-RO" dirty="0"/>
          </a:p>
        </p:txBody>
      </p:sp>
      <p:sp>
        <p:nvSpPr>
          <p:cNvPr id="3" name="Content Placeholder 2">
            <a:extLst>
              <a:ext uri="{FF2B5EF4-FFF2-40B4-BE49-F238E27FC236}">
                <a16:creationId xmlns:a16="http://schemas.microsoft.com/office/drawing/2014/main" id="{BAB965D6-BAEB-E944-A3FF-44FFE6D75992}"/>
              </a:ext>
            </a:extLst>
          </p:cNvPr>
          <p:cNvSpPr>
            <a:spLocks noGrp="1"/>
          </p:cNvSpPr>
          <p:nvPr>
            <p:ph idx="1"/>
          </p:nvPr>
        </p:nvSpPr>
        <p:spPr/>
        <p:txBody>
          <a:bodyPr/>
          <a:lstStyle/>
          <a:p>
            <a:r>
              <a:rPr lang="en-GB" b="1" dirty="0"/>
              <a:t>End-to-end tests provide great protection against both regression errors and false positives, but they fail at the metric of fast feedback.</a:t>
            </a:r>
          </a:p>
          <a:p>
            <a:endParaRPr lang="en-RO" dirty="0"/>
          </a:p>
        </p:txBody>
      </p:sp>
      <p:pic>
        <p:nvPicPr>
          <p:cNvPr id="4" name="Picture 3">
            <a:extLst>
              <a:ext uri="{FF2B5EF4-FFF2-40B4-BE49-F238E27FC236}">
                <a16:creationId xmlns:a16="http://schemas.microsoft.com/office/drawing/2014/main" id="{08DC590C-60E6-2644-91E7-5090CF74D962}"/>
              </a:ext>
            </a:extLst>
          </p:cNvPr>
          <p:cNvPicPr>
            <a:picLocks noChangeAspect="1"/>
          </p:cNvPicPr>
          <p:nvPr/>
        </p:nvPicPr>
        <p:blipFill>
          <a:blip r:embed="rId3"/>
          <a:stretch>
            <a:fillRect/>
          </a:stretch>
        </p:blipFill>
        <p:spPr>
          <a:xfrm>
            <a:off x="5206700" y="2749996"/>
            <a:ext cx="5380299" cy="4108004"/>
          </a:xfrm>
          <a:prstGeom prst="rect">
            <a:avLst/>
          </a:prstGeom>
        </p:spPr>
      </p:pic>
    </p:spTree>
    <p:extLst>
      <p:ext uri="{BB962C8B-B14F-4D97-AF65-F5344CB8AC3E}">
        <p14:creationId xmlns:p14="http://schemas.microsoft.com/office/powerpoint/2010/main" val="816443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CC92-9D02-654F-9830-C5350B03BD51}"/>
              </a:ext>
            </a:extLst>
          </p:cNvPr>
          <p:cNvSpPr>
            <a:spLocks noGrp="1"/>
          </p:cNvSpPr>
          <p:nvPr>
            <p:ph type="title"/>
          </p:nvPr>
        </p:nvSpPr>
        <p:spPr/>
        <p:txBody>
          <a:bodyPr/>
          <a:lstStyle/>
          <a:p>
            <a:r>
              <a:rPr lang="en-US" b="1" dirty="0"/>
              <a:t>Extreme case #2: Trivial tests</a:t>
            </a:r>
            <a:endParaRPr lang="en-RO" dirty="0"/>
          </a:p>
        </p:txBody>
      </p:sp>
      <p:sp>
        <p:nvSpPr>
          <p:cNvPr id="3" name="Content Placeholder 2">
            <a:extLst>
              <a:ext uri="{FF2B5EF4-FFF2-40B4-BE49-F238E27FC236}">
                <a16:creationId xmlns:a16="http://schemas.microsoft.com/office/drawing/2014/main" id="{7051B6BD-8F82-D54A-BBDB-6EDE9FFE344A}"/>
              </a:ext>
            </a:extLst>
          </p:cNvPr>
          <p:cNvSpPr>
            <a:spLocks noGrp="1"/>
          </p:cNvSpPr>
          <p:nvPr>
            <p:ph idx="1"/>
          </p:nvPr>
        </p:nvSpPr>
        <p:spPr/>
        <p:txBody>
          <a:bodyPr>
            <a:normAutofit fontScale="55000" lnSpcReduction="20000"/>
          </a:bodyPr>
          <a:lstStyle/>
          <a:p>
            <a:r>
              <a:rPr lang="en-US" dirty="0"/>
              <a:t>public class User</a:t>
            </a:r>
          </a:p>
          <a:p>
            <a:r>
              <a:rPr lang="en-US" dirty="0"/>
              <a:t>{</a:t>
            </a:r>
          </a:p>
          <a:p>
            <a:r>
              <a:rPr lang="en-US" dirty="0"/>
              <a:t>    public string Name { get; set; }</a:t>
            </a:r>
          </a:p>
          <a:p>
            <a:r>
              <a:rPr lang="en-US" dirty="0"/>
              <a:t>}</a:t>
            </a:r>
          </a:p>
          <a:p>
            <a:endParaRPr lang="en-US" dirty="0"/>
          </a:p>
          <a:p>
            <a:r>
              <a:rPr lang="en-US" dirty="0"/>
              <a:t>[Fact]</a:t>
            </a:r>
          </a:p>
          <a:p>
            <a:r>
              <a:rPr lang="en-US" dirty="0"/>
              <a:t>public void Test()</a:t>
            </a:r>
          </a:p>
          <a:p>
            <a:r>
              <a:rPr lang="en-US" dirty="0"/>
              <a:t>{</a:t>
            </a:r>
          </a:p>
          <a:p>
            <a:r>
              <a:rPr lang="en-US" dirty="0"/>
              <a:t>    var </a:t>
            </a:r>
            <a:r>
              <a:rPr lang="en-US" dirty="0" err="1"/>
              <a:t>sut</a:t>
            </a:r>
            <a:r>
              <a:rPr lang="en-US" dirty="0"/>
              <a:t> = new User();</a:t>
            </a:r>
          </a:p>
          <a:p>
            <a:endParaRPr lang="en-US" dirty="0"/>
          </a:p>
          <a:p>
            <a:r>
              <a:rPr lang="en-US" dirty="0"/>
              <a:t>    </a:t>
            </a:r>
            <a:r>
              <a:rPr lang="en-US" dirty="0" err="1"/>
              <a:t>sut.Name</a:t>
            </a:r>
            <a:r>
              <a:rPr lang="en-US" dirty="0"/>
              <a:t> = "John Smith";</a:t>
            </a:r>
          </a:p>
          <a:p>
            <a:endParaRPr lang="en-US" dirty="0"/>
          </a:p>
          <a:p>
            <a:r>
              <a:rPr lang="en-US" dirty="0"/>
              <a:t>    </a:t>
            </a:r>
            <a:r>
              <a:rPr lang="en-US" dirty="0" err="1"/>
              <a:t>Assert.Equal</a:t>
            </a:r>
            <a:r>
              <a:rPr lang="en-US" dirty="0"/>
              <a:t>("John Smith", </a:t>
            </a:r>
            <a:r>
              <a:rPr lang="en-US" dirty="0" err="1"/>
              <a:t>sut.Name</a:t>
            </a:r>
            <a:r>
              <a:rPr lang="en-US" dirty="0"/>
              <a:t>);</a:t>
            </a:r>
          </a:p>
          <a:p>
            <a:r>
              <a:rPr lang="en-US" dirty="0"/>
              <a:t>}</a:t>
            </a:r>
            <a:endParaRPr lang="en-RO" dirty="0"/>
          </a:p>
        </p:txBody>
      </p:sp>
      <p:pic>
        <p:nvPicPr>
          <p:cNvPr id="2052" name="Picture 4" descr="CH04 FIG 7 trivial tests">
            <a:extLst>
              <a:ext uri="{FF2B5EF4-FFF2-40B4-BE49-F238E27FC236}">
                <a16:creationId xmlns:a16="http://schemas.microsoft.com/office/drawing/2014/main" id="{7E9769DA-BBB5-47B6-824B-2E00805E8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354" y="1910993"/>
            <a:ext cx="5847446" cy="32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08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3C-41B4-4CC7-937C-24B7CB837201}"/>
              </a:ext>
            </a:extLst>
          </p:cNvPr>
          <p:cNvSpPr>
            <a:spLocks noGrp="1"/>
          </p:cNvSpPr>
          <p:nvPr>
            <p:ph type="title"/>
          </p:nvPr>
        </p:nvSpPr>
        <p:spPr/>
        <p:txBody>
          <a:bodyPr/>
          <a:lstStyle/>
          <a:p>
            <a:r>
              <a:rPr lang="en-US" b="1" dirty="0"/>
              <a:t>Extreme case #3: Brittle tests</a:t>
            </a:r>
            <a:endParaRPr lang="en-US" dirty="0"/>
          </a:p>
        </p:txBody>
      </p:sp>
      <p:pic>
        <p:nvPicPr>
          <p:cNvPr id="3074" name="Picture 2" descr="CH04 FIG 8 brittle tests">
            <a:extLst>
              <a:ext uri="{FF2B5EF4-FFF2-40B4-BE49-F238E27FC236}">
                <a16:creationId xmlns:a16="http://schemas.microsoft.com/office/drawing/2014/main" id="{E498E947-9F2C-4FB0-9D30-938EC0AFCF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9416" y="1857870"/>
            <a:ext cx="6573167" cy="428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66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95A5-EC09-4A5F-A53D-C20B93F69966}"/>
              </a:ext>
            </a:extLst>
          </p:cNvPr>
          <p:cNvSpPr>
            <a:spLocks noGrp="1"/>
          </p:cNvSpPr>
          <p:nvPr>
            <p:ph type="title"/>
          </p:nvPr>
        </p:nvSpPr>
        <p:spPr/>
        <p:txBody>
          <a:bodyPr/>
          <a:lstStyle/>
          <a:p>
            <a:r>
              <a:rPr lang="en-US" b="1" dirty="0"/>
              <a:t>In search of an ideal test: The results</a:t>
            </a:r>
            <a:endParaRPr lang="en-US" dirty="0"/>
          </a:p>
        </p:txBody>
      </p:sp>
      <p:pic>
        <p:nvPicPr>
          <p:cNvPr id="4098" name="Picture 2" descr="CH04 FIG 9 ideal">
            <a:extLst>
              <a:ext uri="{FF2B5EF4-FFF2-40B4-BE49-F238E27FC236}">
                <a16:creationId xmlns:a16="http://schemas.microsoft.com/office/drawing/2014/main" id="{A2F86846-391E-4394-9C00-F16177AEA9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8601" y="2205581"/>
            <a:ext cx="5534797" cy="359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89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CA4B5-54FF-4769-90E9-CC8323CFDD28}"/>
              </a:ext>
            </a:extLst>
          </p:cNvPr>
          <p:cNvSpPr>
            <a:spLocks noGrp="1"/>
          </p:cNvSpPr>
          <p:nvPr>
            <p:ph idx="1"/>
          </p:nvPr>
        </p:nvSpPr>
        <p:spPr>
          <a:xfrm>
            <a:off x="838200" y="205483"/>
            <a:ext cx="10515600" cy="5971480"/>
          </a:xfrm>
        </p:spPr>
        <p:txBody>
          <a:bodyPr/>
          <a:lstStyle/>
          <a:p>
            <a:r>
              <a:rPr lang="en-US" b="1" dirty="0"/>
              <a:t>The best tests exhibit maximum maintainability and resistance to refactoring; always try to max out these two attributes. The trade-off comes down to the choice between protection against regressions and fast feedback.</a:t>
            </a:r>
          </a:p>
          <a:p>
            <a:endParaRPr lang="en-US" dirty="0"/>
          </a:p>
        </p:txBody>
      </p:sp>
      <p:pic>
        <p:nvPicPr>
          <p:cNvPr id="5122" name="Picture 2" descr="CH04 FIG 10 choice">
            <a:extLst>
              <a:ext uri="{FF2B5EF4-FFF2-40B4-BE49-F238E27FC236}">
                <a16:creationId xmlns:a16="http://schemas.microsoft.com/office/drawing/2014/main" id="{D3D52B08-6AFD-4FD7-8603-E1243512A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507" y="2138363"/>
            <a:ext cx="6304818" cy="366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7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25768</TotalTime>
  <Words>15188</Words>
  <Application>Microsoft Office PowerPoint</Application>
  <PresentationFormat>Widescreen</PresentationFormat>
  <Paragraphs>643</Paragraphs>
  <Slides>105</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Is it possible to create an ideal test?</vt:lpstr>
      <vt:lpstr>Extreme case #1: End-to-end tests</vt:lpstr>
      <vt:lpstr>Extreme case #2: Trivial tests</vt:lpstr>
      <vt:lpstr>Extreme case #3: Brittle tests</vt:lpstr>
      <vt:lpstr>In search of an ideal test: The results</vt:lpstr>
      <vt:lpstr>PowerPoint Presentation</vt:lpstr>
      <vt:lpstr>THE CAP THEOREM</vt:lpstr>
      <vt:lpstr>PowerPoint Presentation</vt:lpstr>
      <vt:lpstr>Test Pyramid</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Bogdan Iancu</cp:lastModifiedBy>
  <cp:revision>58</cp:revision>
  <dcterms:created xsi:type="dcterms:W3CDTF">2020-01-12T19:47:28Z</dcterms:created>
  <dcterms:modified xsi:type="dcterms:W3CDTF">2020-02-02T21:21:08Z</dcterms:modified>
</cp:coreProperties>
</file>